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3" r:id="rId1"/>
  </p:sldMasterIdLst>
  <p:notesMasterIdLst>
    <p:notesMasterId r:id="rId4"/>
  </p:notesMasterIdLst>
  <p:sldIdLst>
    <p:sldId id="266" r:id="rId2"/>
    <p:sldId id="265" r:id="rId3"/>
  </p:sldIdLst>
  <p:sldSz cx="7559675" cy="10439400"/>
  <p:notesSz cx="6797675" cy="9926638"/>
  <p:defaultTextStyle>
    <a:defPPr>
      <a:defRPr lang="ja-JP"/>
    </a:defPPr>
    <a:lvl1pPr marL="0" algn="l" defTabSz="981558" rtl="0" eaLnBrk="1" latinLnBrk="0" hangingPunct="1">
      <a:defRPr kumimoji="1" sz="1933" kern="1200">
        <a:solidFill>
          <a:schemeClr val="tx1"/>
        </a:solidFill>
        <a:latin typeface="+mn-lt"/>
        <a:ea typeface="+mn-ea"/>
        <a:cs typeface="+mn-cs"/>
      </a:defRPr>
    </a:lvl1pPr>
    <a:lvl2pPr marL="490780" algn="l" defTabSz="981558" rtl="0" eaLnBrk="1" latinLnBrk="0" hangingPunct="1">
      <a:defRPr kumimoji="1" sz="1933" kern="1200">
        <a:solidFill>
          <a:schemeClr val="tx1"/>
        </a:solidFill>
        <a:latin typeface="+mn-lt"/>
        <a:ea typeface="+mn-ea"/>
        <a:cs typeface="+mn-cs"/>
      </a:defRPr>
    </a:lvl2pPr>
    <a:lvl3pPr marL="981558" algn="l" defTabSz="981558" rtl="0" eaLnBrk="1" latinLnBrk="0" hangingPunct="1">
      <a:defRPr kumimoji="1" sz="1933" kern="1200">
        <a:solidFill>
          <a:schemeClr val="tx1"/>
        </a:solidFill>
        <a:latin typeface="+mn-lt"/>
        <a:ea typeface="+mn-ea"/>
        <a:cs typeface="+mn-cs"/>
      </a:defRPr>
    </a:lvl3pPr>
    <a:lvl4pPr marL="1472336" algn="l" defTabSz="981558" rtl="0" eaLnBrk="1" latinLnBrk="0" hangingPunct="1">
      <a:defRPr kumimoji="1" sz="1933" kern="1200">
        <a:solidFill>
          <a:schemeClr val="tx1"/>
        </a:solidFill>
        <a:latin typeface="+mn-lt"/>
        <a:ea typeface="+mn-ea"/>
        <a:cs typeface="+mn-cs"/>
      </a:defRPr>
    </a:lvl4pPr>
    <a:lvl5pPr marL="1963116" algn="l" defTabSz="981558" rtl="0" eaLnBrk="1" latinLnBrk="0" hangingPunct="1">
      <a:defRPr kumimoji="1" sz="1933" kern="1200">
        <a:solidFill>
          <a:schemeClr val="tx1"/>
        </a:solidFill>
        <a:latin typeface="+mn-lt"/>
        <a:ea typeface="+mn-ea"/>
        <a:cs typeface="+mn-cs"/>
      </a:defRPr>
    </a:lvl5pPr>
    <a:lvl6pPr marL="2453895" algn="l" defTabSz="981558" rtl="0" eaLnBrk="1" latinLnBrk="0" hangingPunct="1">
      <a:defRPr kumimoji="1" sz="1933" kern="1200">
        <a:solidFill>
          <a:schemeClr val="tx1"/>
        </a:solidFill>
        <a:latin typeface="+mn-lt"/>
        <a:ea typeface="+mn-ea"/>
        <a:cs typeface="+mn-cs"/>
      </a:defRPr>
    </a:lvl6pPr>
    <a:lvl7pPr marL="2944674" algn="l" defTabSz="981558" rtl="0" eaLnBrk="1" latinLnBrk="0" hangingPunct="1">
      <a:defRPr kumimoji="1" sz="1933" kern="1200">
        <a:solidFill>
          <a:schemeClr val="tx1"/>
        </a:solidFill>
        <a:latin typeface="+mn-lt"/>
        <a:ea typeface="+mn-ea"/>
        <a:cs typeface="+mn-cs"/>
      </a:defRPr>
    </a:lvl7pPr>
    <a:lvl8pPr marL="3435452" algn="l" defTabSz="981558" rtl="0" eaLnBrk="1" latinLnBrk="0" hangingPunct="1">
      <a:defRPr kumimoji="1" sz="1933" kern="1200">
        <a:solidFill>
          <a:schemeClr val="tx1"/>
        </a:solidFill>
        <a:latin typeface="+mn-lt"/>
        <a:ea typeface="+mn-ea"/>
        <a:cs typeface="+mn-cs"/>
      </a:defRPr>
    </a:lvl8pPr>
    <a:lvl9pPr marL="3926232" algn="l" defTabSz="981558" rtl="0" eaLnBrk="1" latinLnBrk="0" hangingPunct="1">
      <a:defRPr kumimoji="1" sz="193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FF"/>
    <a:srgbClr val="DEEBF7"/>
    <a:srgbClr val="F4A300"/>
    <a:srgbClr val="B3DDF2"/>
    <a:srgbClr val="66FF99"/>
    <a:srgbClr val="1F4E79"/>
    <a:srgbClr val="0B5395"/>
    <a:srgbClr val="2F5597"/>
    <a:srgbClr val="F6E9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94" autoAdjust="0"/>
    <p:restoredTop sz="93779" autoAdjust="0"/>
  </p:normalViewPr>
  <p:slideViewPr>
    <p:cSldViewPr snapToGrid="0">
      <p:cViewPr varScale="1">
        <p:scale>
          <a:sx n="72" d="100"/>
          <a:sy n="72" d="100"/>
        </p:scale>
        <p:origin x="3534" y="78"/>
      </p:cViewPr>
      <p:guideLst>
        <p:guide orient="horz" pos="3287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90" y="0"/>
            <a:ext cx="2946400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00688807-0D44-4DFF-93AE-03D17FB1539A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7575" y="1241425"/>
            <a:ext cx="2422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2" y="4776788"/>
            <a:ext cx="5438775" cy="3908425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90" y="9429750"/>
            <a:ext cx="2946400" cy="496888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EE0DF413-07C4-4D6B-A216-4064CBB5E7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61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DF413-07C4-4D6B-A216-4064CBB5E72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328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913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3"/>
            <a:ext cx="5669756" cy="2520438"/>
          </a:xfrm>
        </p:spPr>
        <p:txBody>
          <a:bodyPr/>
          <a:lstStyle>
            <a:lvl1pPr marL="0" indent="0" algn="ctr">
              <a:buNone/>
              <a:defRPr sz="3653"/>
            </a:lvl1pPr>
            <a:lvl2pPr marL="695941" indent="0" algn="ctr">
              <a:buNone/>
              <a:defRPr sz="3046"/>
            </a:lvl2pPr>
            <a:lvl3pPr marL="1391881" indent="0" algn="ctr">
              <a:buNone/>
              <a:defRPr sz="2740"/>
            </a:lvl3pPr>
            <a:lvl4pPr marL="2087821" indent="0" algn="ctr">
              <a:buNone/>
              <a:defRPr sz="2435"/>
            </a:lvl4pPr>
            <a:lvl5pPr marL="2783762" indent="0" algn="ctr">
              <a:buNone/>
              <a:defRPr sz="2435"/>
            </a:lvl5pPr>
            <a:lvl6pPr marL="3479702" indent="0" algn="ctr">
              <a:buNone/>
              <a:defRPr sz="2435"/>
            </a:lvl6pPr>
            <a:lvl7pPr marL="4175643" indent="0" algn="ctr">
              <a:buNone/>
              <a:defRPr sz="2435"/>
            </a:lvl7pPr>
            <a:lvl8pPr marL="4871584" indent="0" algn="ctr">
              <a:buNone/>
              <a:defRPr sz="2435"/>
            </a:lvl8pPr>
            <a:lvl9pPr marL="5567523" indent="0" algn="ctr">
              <a:buNone/>
              <a:defRPr sz="243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0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5" y="695963"/>
            <a:ext cx="2438191" cy="2435860"/>
          </a:xfrm>
        </p:spPr>
        <p:txBody>
          <a:bodyPr anchor="b"/>
          <a:lstStyle>
            <a:lvl1pPr>
              <a:defRPr sz="487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213848" y="1503081"/>
            <a:ext cx="3801606" cy="2644327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148"/>
            </a:lvl1pPr>
            <a:lvl2pPr marL="695941" indent="0">
              <a:buNone/>
              <a:defRPr sz="4263"/>
            </a:lvl2pPr>
            <a:lvl3pPr marL="1391881" indent="0">
              <a:buNone/>
              <a:defRPr sz="3653"/>
            </a:lvl3pPr>
            <a:lvl4pPr marL="2087821" indent="0">
              <a:buNone/>
              <a:defRPr sz="3046"/>
            </a:lvl4pPr>
            <a:lvl5pPr marL="2783762" indent="0">
              <a:buNone/>
              <a:defRPr sz="3046"/>
            </a:lvl5pPr>
            <a:lvl6pPr marL="3479702" indent="0">
              <a:buNone/>
              <a:defRPr sz="3046"/>
            </a:lvl6pPr>
            <a:lvl7pPr marL="4175643" indent="0">
              <a:buNone/>
              <a:defRPr sz="3046"/>
            </a:lvl7pPr>
            <a:lvl8pPr marL="4871584" indent="0">
              <a:buNone/>
              <a:defRPr sz="3046"/>
            </a:lvl8pPr>
            <a:lvl9pPr marL="5567523" indent="0">
              <a:buNone/>
              <a:defRPr sz="3046"/>
            </a:lvl9pPr>
          </a:lstStyle>
          <a:p>
            <a:r>
              <a:rPr lang="ja-JP" altLang="en-US" dirty="0"/>
              <a:t>写真をいれてください。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5" y="3131822"/>
            <a:ext cx="2438191" cy="5802084"/>
          </a:xfrm>
        </p:spPr>
        <p:txBody>
          <a:bodyPr/>
          <a:lstStyle>
            <a:lvl1pPr marL="0" indent="0">
              <a:buNone/>
              <a:defRPr sz="2435"/>
            </a:lvl1pPr>
            <a:lvl2pPr marL="695941" indent="0">
              <a:buNone/>
              <a:defRPr sz="2130"/>
            </a:lvl2pPr>
            <a:lvl3pPr marL="1391881" indent="0">
              <a:buNone/>
              <a:defRPr sz="1827"/>
            </a:lvl3pPr>
            <a:lvl4pPr marL="2087821" indent="0">
              <a:buNone/>
              <a:defRPr sz="1522"/>
            </a:lvl4pPr>
            <a:lvl5pPr marL="2783762" indent="0">
              <a:buNone/>
              <a:defRPr sz="1522"/>
            </a:lvl5pPr>
            <a:lvl6pPr marL="3479702" indent="0">
              <a:buNone/>
              <a:defRPr sz="1522"/>
            </a:lvl6pPr>
            <a:lvl7pPr marL="4175643" indent="0">
              <a:buNone/>
              <a:defRPr sz="1522"/>
            </a:lvl7pPr>
            <a:lvl8pPr marL="4871584" indent="0">
              <a:buNone/>
              <a:defRPr sz="1522"/>
            </a:lvl8pPr>
            <a:lvl9pPr marL="5567523" indent="0">
              <a:buNone/>
              <a:defRPr sz="152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3" hasCustomPrompt="1"/>
          </p:nvPr>
        </p:nvSpPr>
        <p:spPr>
          <a:xfrm>
            <a:off x="3213403" y="4451672"/>
            <a:ext cx="3801044" cy="2646096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148"/>
            </a:lvl1pPr>
          </a:lstStyle>
          <a:p>
            <a:r>
              <a:rPr kumimoji="1" lang="ja-JP" altLang="en-US" dirty="0"/>
              <a:t>写真をいれてください。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73261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722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3"/>
            <a:ext cx="1630055" cy="884690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9" y="555803"/>
            <a:ext cx="4795669" cy="884690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3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2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3" y="2602605"/>
            <a:ext cx="6520219" cy="4342500"/>
          </a:xfrm>
        </p:spPr>
        <p:txBody>
          <a:bodyPr anchor="b"/>
          <a:lstStyle>
            <a:lvl1pPr>
              <a:defRPr sz="913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3" y="6986185"/>
            <a:ext cx="6520219" cy="2283618"/>
          </a:xfrm>
        </p:spPr>
        <p:txBody>
          <a:bodyPr/>
          <a:lstStyle>
            <a:lvl1pPr marL="0" indent="0">
              <a:buNone/>
              <a:defRPr sz="3653">
                <a:solidFill>
                  <a:schemeClr val="tx1"/>
                </a:solidFill>
              </a:defRPr>
            </a:lvl1pPr>
            <a:lvl2pPr marL="695941" indent="0">
              <a:buNone/>
              <a:defRPr sz="3046">
                <a:solidFill>
                  <a:schemeClr val="tx1">
                    <a:tint val="75000"/>
                  </a:schemeClr>
                </a:solidFill>
              </a:defRPr>
            </a:lvl2pPr>
            <a:lvl3pPr marL="1391881" indent="0">
              <a:buNone/>
              <a:defRPr sz="2740">
                <a:solidFill>
                  <a:schemeClr val="tx1">
                    <a:tint val="75000"/>
                  </a:schemeClr>
                </a:solidFill>
              </a:defRPr>
            </a:lvl3pPr>
            <a:lvl4pPr marL="2087821" indent="0">
              <a:buNone/>
              <a:defRPr sz="2435">
                <a:solidFill>
                  <a:schemeClr val="tx1">
                    <a:tint val="75000"/>
                  </a:schemeClr>
                </a:solidFill>
              </a:defRPr>
            </a:lvl4pPr>
            <a:lvl5pPr marL="2783762" indent="0">
              <a:buNone/>
              <a:defRPr sz="2435">
                <a:solidFill>
                  <a:schemeClr val="tx1">
                    <a:tint val="75000"/>
                  </a:schemeClr>
                </a:solidFill>
              </a:defRPr>
            </a:lvl5pPr>
            <a:lvl6pPr marL="3479702" indent="0">
              <a:buNone/>
              <a:defRPr sz="2435">
                <a:solidFill>
                  <a:schemeClr val="tx1">
                    <a:tint val="75000"/>
                  </a:schemeClr>
                </a:solidFill>
              </a:defRPr>
            </a:lvl6pPr>
            <a:lvl7pPr marL="4175643" indent="0">
              <a:buNone/>
              <a:defRPr sz="2435">
                <a:solidFill>
                  <a:schemeClr val="tx1">
                    <a:tint val="75000"/>
                  </a:schemeClr>
                </a:solidFill>
              </a:defRPr>
            </a:lvl7pPr>
            <a:lvl8pPr marL="4871584" indent="0">
              <a:buNone/>
              <a:defRPr sz="2435">
                <a:solidFill>
                  <a:schemeClr val="tx1">
                    <a:tint val="75000"/>
                  </a:schemeClr>
                </a:solidFill>
              </a:defRPr>
            </a:lvl8pPr>
            <a:lvl9pPr marL="5567523" indent="0">
              <a:buNone/>
              <a:defRPr sz="24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5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9" y="2779007"/>
            <a:ext cx="3212861" cy="66237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8" y="2779007"/>
            <a:ext cx="3212861" cy="66237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3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5" y="555805"/>
            <a:ext cx="6520219" cy="201780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4" y="2559106"/>
            <a:ext cx="3198096" cy="1254177"/>
          </a:xfrm>
        </p:spPr>
        <p:txBody>
          <a:bodyPr anchor="b"/>
          <a:lstStyle>
            <a:lvl1pPr marL="0" indent="0">
              <a:buNone/>
              <a:defRPr sz="3653" b="1"/>
            </a:lvl1pPr>
            <a:lvl2pPr marL="695941" indent="0">
              <a:buNone/>
              <a:defRPr sz="3046" b="1"/>
            </a:lvl2pPr>
            <a:lvl3pPr marL="1391881" indent="0">
              <a:buNone/>
              <a:defRPr sz="2740" b="1"/>
            </a:lvl3pPr>
            <a:lvl4pPr marL="2087821" indent="0">
              <a:buNone/>
              <a:defRPr sz="2435" b="1"/>
            </a:lvl4pPr>
            <a:lvl5pPr marL="2783762" indent="0">
              <a:buNone/>
              <a:defRPr sz="2435" b="1"/>
            </a:lvl5pPr>
            <a:lvl6pPr marL="3479702" indent="0">
              <a:buNone/>
              <a:defRPr sz="2435" b="1"/>
            </a:lvl6pPr>
            <a:lvl7pPr marL="4175643" indent="0">
              <a:buNone/>
              <a:defRPr sz="2435" b="1"/>
            </a:lvl7pPr>
            <a:lvl8pPr marL="4871584" indent="0">
              <a:buNone/>
              <a:defRPr sz="2435" b="1"/>
            </a:lvl8pPr>
            <a:lvl9pPr marL="5567523" indent="0">
              <a:buNone/>
              <a:defRPr sz="243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4" y="3813283"/>
            <a:ext cx="3198096" cy="560876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8" y="2559106"/>
            <a:ext cx="3213847" cy="1254177"/>
          </a:xfrm>
        </p:spPr>
        <p:txBody>
          <a:bodyPr anchor="b"/>
          <a:lstStyle>
            <a:lvl1pPr marL="0" indent="0">
              <a:buNone/>
              <a:defRPr sz="3653" b="1"/>
            </a:lvl1pPr>
            <a:lvl2pPr marL="695941" indent="0">
              <a:buNone/>
              <a:defRPr sz="3046" b="1"/>
            </a:lvl2pPr>
            <a:lvl3pPr marL="1391881" indent="0">
              <a:buNone/>
              <a:defRPr sz="2740" b="1"/>
            </a:lvl3pPr>
            <a:lvl4pPr marL="2087821" indent="0">
              <a:buNone/>
              <a:defRPr sz="2435" b="1"/>
            </a:lvl4pPr>
            <a:lvl5pPr marL="2783762" indent="0">
              <a:buNone/>
              <a:defRPr sz="2435" b="1"/>
            </a:lvl5pPr>
            <a:lvl6pPr marL="3479702" indent="0">
              <a:buNone/>
              <a:defRPr sz="2435" b="1"/>
            </a:lvl6pPr>
            <a:lvl7pPr marL="4175643" indent="0">
              <a:buNone/>
              <a:defRPr sz="2435" b="1"/>
            </a:lvl7pPr>
            <a:lvl8pPr marL="4871584" indent="0">
              <a:buNone/>
              <a:defRPr sz="2435" b="1"/>
            </a:lvl8pPr>
            <a:lvl9pPr marL="5567523" indent="0">
              <a:buNone/>
              <a:defRPr sz="243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8" y="3813283"/>
            <a:ext cx="3213847" cy="560876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5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5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66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5" y="695963"/>
            <a:ext cx="2438191" cy="2435860"/>
          </a:xfrm>
        </p:spPr>
        <p:txBody>
          <a:bodyPr anchor="b"/>
          <a:lstStyle>
            <a:lvl1pPr>
              <a:defRPr sz="487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6" cy="7418740"/>
          </a:xfrm>
        </p:spPr>
        <p:txBody>
          <a:bodyPr/>
          <a:lstStyle>
            <a:lvl1pPr>
              <a:defRPr sz="4871"/>
            </a:lvl1pPr>
            <a:lvl2pPr>
              <a:defRPr sz="4263"/>
            </a:lvl2pPr>
            <a:lvl3pPr>
              <a:defRPr sz="3653"/>
            </a:lvl3pPr>
            <a:lvl4pPr>
              <a:defRPr sz="3046"/>
            </a:lvl4pPr>
            <a:lvl5pPr>
              <a:defRPr sz="3046"/>
            </a:lvl5pPr>
            <a:lvl6pPr>
              <a:defRPr sz="3046"/>
            </a:lvl6pPr>
            <a:lvl7pPr>
              <a:defRPr sz="3046"/>
            </a:lvl7pPr>
            <a:lvl8pPr>
              <a:defRPr sz="3046"/>
            </a:lvl8pPr>
            <a:lvl9pPr>
              <a:defRPr sz="30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5" y="3131822"/>
            <a:ext cx="2438191" cy="5802084"/>
          </a:xfrm>
        </p:spPr>
        <p:txBody>
          <a:bodyPr/>
          <a:lstStyle>
            <a:lvl1pPr marL="0" indent="0">
              <a:buNone/>
              <a:defRPr sz="2435"/>
            </a:lvl1pPr>
            <a:lvl2pPr marL="695941" indent="0">
              <a:buNone/>
              <a:defRPr sz="2130"/>
            </a:lvl2pPr>
            <a:lvl3pPr marL="1391881" indent="0">
              <a:buNone/>
              <a:defRPr sz="1827"/>
            </a:lvl3pPr>
            <a:lvl4pPr marL="2087821" indent="0">
              <a:buNone/>
              <a:defRPr sz="1522"/>
            </a:lvl4pPr>
            <a:lvl5pPr marL="2783762" indent="0">
              <a:buNone/>
              <a:defRPr sz="1522"/>
            </a:lvl5pPr>
            <a:lvl6pPr marL="3479702" indent="0">
              <a:buNone/>
              <a:defRPr sz="1522"/>
            </a:lvl6pPr>
            <a:lvl7pPr marL="4175643" indent="0">
              <a:buNone/>
              <a:defRPr sz="1522"/>
            </a:lvl7pPr>
            <a:lvl8pPr marL="4871584" indent="0">
              <a:buNone/>
              <a:defRPr sz="1522"/>
            </a:lvl8pPr>
            <a:lvl9pPr marL="5567523" indent="0">
              <a:buNone/>
              <a:defRPr sz="152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5" y="695963"/>
            <a:ext cx="2438191" cy="2435860"/>
          </a:xfrm>
        </p:spPr>
        <p:txBody>
          <a:bodyPr anchor="b"/>
          <a:lstStyle>
            <a:lvl1pPr>
              <a:defRPr sz="487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6" cy="7418740"/>
          </a:xfrm>
        </p:spPr>
        <p:txBody>
          <a:bodyPr anchor="t"/>
          <a:lstStyle>
            <a:lvl1pPr marL="0" indent="0">
              <a:buNone/>
              <a:defRPr sz="4871"/>
            </a:lvl1pPr>
            <a:lvl2pPr marL="695941" indent="0">
              <a:buNone/>
              <a:defRPr sz="4263"/>
            </a:lvl2pPr>
            <a:lvl3pPr marL="1391881" indent="0">
              <a:buNone/>
              <a:defRPr sz="3653"/>
            </a:lvl3pPr>
            <a:lvl4pPr marL="2087821" indent="0">
              <a:buNone/>
              <a:defRPr sz="3046"/>
            </a:lvl4pPr>
            <a:lvl5pPr marL="2783762" indent="0">
              <a:buNone/>
              <a:defRPr sz="3046"/>
            </a:lvl5pPr>
            <a:lvl6pPr marL="3479702" indent="0">
              <a:buNone/>
              <a:defRPr sz="3046"/>
            </a:lvl6pPr>
            <a:lvl7pPr marL="4175643" indent="0">
              <a:buNone/>
              <a:defRPr sz="3046"/>
            </a:lvl7pPr>
            <a:lvl8pPr marL="4871584" indent="0">
              <a:buNone/>
              <a:defRPr sz="3046"/>
            </a:lvl8pPr>
            <a:lvl9pPr marL="5567523" indent="0">
              <a:buNone/>
              <a:defRPr sz="3046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5" y="3131822"/>
            <a:ext cx="2438191" cy="5802084"/>
          </a:xfrm>
        </p:spPr>
        <p:txBody>
          <a:bodyPr/>
          <a:lstStyle>
            <a:lvl1pPr marL="0" indent="0">
              <a:buNone/>
              <a:defRPr sz="2435"/>
            </a:lvl1pPr>
            <a:lvl2pPr marL="695941" indent="0">
              <a:buNone/>
              <a:defRPr sz="2130"/>
            </a:lvl2pPr>
            <a:lvl3pPr marL="1391881" indent="0">
              <a:buNone/>
              <a:defRPr sz="1827"/>
            </a:lvl3pPr>
            <a:lvl4pPr marL="2087821" indent="0">
              <a:buNone/>
              <a:defRPr sz="1522"/>
            </a:lvl4pPr>
            <a:lvl5pPr marL="2783762" indent="0">
              <a:buNone/>
              <a:defRPr sz="1522"/>
            </a:lvl5pPr>
            <a:lvl6pPr marL="3479702" indent="0">
              <a:buNone/>
              <a:defRPr sz="1522"/>
            </a:lvl6pPr>
            <a:lvl7pPr marL="4175643" indent="0">
              <a:buNone/>
              <a:defRPr sz="1522"/>
            </a:lvl7pPr>
            <a:lvl8pPr marL="4871584" indent="0">
              <a:buNone/>
              <a:defRPr sz="1522"/>
            </a:lvl8pPr>
            <a:lvl9pPr marL="5567523" indent="0">
              <a:buNone/>
              <a:defRPr sz="152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7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30" y="555805"/>
            <a:ext cx="6520219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30" y="2779007"/>
            <a:ext cx="6520219" cy="6623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1"/>
            <a:ext cx="1700926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1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4" y="9675781"/>
            <a:ext cx="1700926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4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6" r:id="rId10"/>
    <p:sldLayoutId id="2147483673" r:id="rId11"/>
    <p:sldLayoutId id="2147483674" r:id="rId12"/>
  </p:sldLayoutIdLst>
  <p:txStyles>
    <p:titleStyle>
      <a:lvl1pPr algn="l" defTabSz="1391881" rtl="0" eaLnBrk="1" latinLnBrk="0" hangingPunct="1">
        <a:lnSpc>
          <a:spcPct val="90000"/>
        </a:lnSpc>
        <a:spcBef>
          <a:spcPct val="0"/>
        </a:spcBef>
        <a:buNone/>
        <a:defRPr kumimoji="1" sz="66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7971" indent="-347971" algn="l" defTabSz="1391881" rtl="0" eaLnBrk="1" latinLnBrk="0" hangingPunct="1">
        <a:lnSpc>
          <a:spcPct val="90000"/>
        </a:lnSpc>
        <a:spcBef>
          <a:spcPts val="1522"/>
        </a:spcBef>
        <a:buFont typeface="Arial" panose="020B0604020202020204" pitchFamily="34" charset="0"/>
        <a:buChar char="•"/>
        <a:defRPr kumimoji="1" sz="4263" kern="1200">
          <a:solidFill>
            <a:schemeClr val="tx1"/>
          </a:solidFill>
          <a:latin typeface="+mn-lt"/>
          <a:ea typeface="+mn-ea"/>
          <a:cs typeface="+mn-cs"/>
        </a:defRPr>
      </a:lvl1pPr>
      <a:lvl2pPr marL="1043911" indent="-347971" algn="l" defTabSz="1391881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kumimoji="1" sz="3653" kern="1200">
          <a:solidFill>
            <a:schemeClr val="tx1"/>
          </a:solidFill>
          <a:latin typeface="+mn-lt"/>
          <a:ea typeface="+mn-ea"/>
          <a:cs typeface="+mn-cs"/>
        </a:defRPr>
      </a:lvl2pPr>
      <a:lvl3pPr marL="1739851" indent="-347971" algn="l" defTabSz="1391881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kumimoji="1" sz="3046" kern="1200">
          <a:solidFill>
            <a:schemeClr val="tx1"/>
          </a:solidFill>
          <a:latin typeface="+mn-lt"/>
          <a:ea typeface="+mn-ea"/>
          <a:cs typeface="+mn-cs"/>
        </a:defRPr>
      </a:lvl3pPr>
      <a:lvl4pPr marL="2435792" indent="-347971" algn="l" defTabSz="1391881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kumimoji="1"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3131733" indent="-347971" algn="l" defTabSz="1391881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kumimoji="1"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827672" indent="-347971" algn="l" defTabSz="1391881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kumimoji="1"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523613" indent="-347971" algn="l" defTabSz="1391881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kumimoji="1"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5219554" indent="-347971" algn="l" defTabSz="1391881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kumimoji="1"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915494" indent="-347971" algn="l" defTabSz="1391881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kumimoji="1" sz="2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1881" rtl="0" eaLnBrk="1" latinLnBrk="0" hangingPunct="1">
        <a:defRPr kumimoji="1"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5941" algn="l" defTabSz="1391881" rtl="0" eaLnBrk="1" latinLnBrk="0" hangingPunct="1">
        <a:defRPr kumimoji="1"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1881" algn="l" defTabSz="1391881" rtl="0" eaLnBrk="1" latinLnBrk="0" hangingPunct="1">
        <a:defRPr kumimoji="1"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7821" algn="l" defTabSz="1391881" rtl="0" eaLnBrk="1" latinLnBrk="0" hangingPunct="1">
        <a:defRPr kumimoji="1"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3762" algn="l" defTabSz="1391881" rtl="0" eaLnBrk="1" latinLnBrk="0" hangingPunct="1">
        <a:defRPr kumimoji="1"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79702" algn="l" defTabSz="1391881" rtl="0" eaLnBrk="1" latinLnBrk="0" hangingPunct="1">
        <a:defRPr kumimoji="1"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5643" algn="l" defTabSz="1391881" rtl="0" eaLnBrk="1" latinLnBrk="0" hangingPunct="1">
        <a:defRPr kumimoji="1"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1584" algn="l" defTabSz="1391881" rtl="0" eaLnBrk="1" latinLnBrk="0" hangingPunct="1">
        <a:defRPr kumimoji="1"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7523" algn="l" defTabSz="1391881" rtl="0" eaLnBrk="1" latinLnBrk="0" hangingPunct="1">
        <a:defRPr kumimoji="1"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hyperlink" Target="mailto:info@robot-system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454364" y="1433982"/>
            <a:ext cx="10463225" cy="7564855"/>
          </a:xfrm>
          <a:prstGeom prst="rect">
            <a:avLst/>
          </a:prstGeom>
        </p:spPr>
      </p:pic>
      <p:sp>
        <p:nvSpPr>
          <p:cNvPr id="114" name="正方形/長方形 113"/>
          <p:cNvSpPr/>
          <p:nvPr/>
        </p:nvSpPr>
        <p:spPr>
          <a:xfrm>
            <a:off x="629145" y="9867900"/>
            <a:ext cx="6889255" cy="58012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28"/>
          </a:p>
        </p:txBody>
      </p:sp>
      <p:sp>
        <p:nvSpPr>
          <p:cNvPr id="121" name="ホームベース 120"/>
          <p:cNvSpPr/>
          <p:nvPr/>
        </p:nvSpPr>
        <p:spPr>
          <a:xfrm>
            <a:off x="22001" y="9846016"/>
            <a:ext cx="838950" cy="576606"/>
          </a:xfrm>
          <a:prstGeom prst="homePlate">
            <a:avLst>
              <a:gd name="adj" fmla="val 34994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514" tIns="108000" rIns="87514" bIns="437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800" b="1" dirty="0" smtClean="0">
                <a:solidFill>
                  <a:srgbClr val="002060"/>
                </a:solidFill>
                <a:latin typeface="+mj-ea"/>
                <a:ea typeface="+mj-ea"/>
              </a:rPr>
              <a:t>申込</a:t>
            </a:r>
            <a:endParaRPr lang="en-US" altLang="ja-JP" sz="1800" b="1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1800" b="1" dirty="0">
                <a:solidFill>
                  <a:srgbClr val="002060"/>
                </a:solidFill>
                <a:latin typeface="+mj-ea"/>
                <a:ea typeface="+mj-ea"/>
              </a:rPr>
              <a:t>方法</a:t>
            </a:r>
          </a:p>
        </p:txBody>
      </p:sp>
      <p:sp>
        <p:nvSpPr>
          <p:cNvPr id="55" name="テキスト ボックス 18"/>
          <p:cNvSpPr txBox="1"/>
          <p:nvPr/>
        </p:nvSpPr>
        <p:spPr>
          <a:xfrm>
            <a:off x="822850" y="9848158"/>
            <a:ext cx="6526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defTabSz="1019007">
              <a:defRPr sz="153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09504" defTabSz="1019007">
              <a:defRPr sz="2006"/>
            </a:lvl2pPr>
            <a:lvl3pPr marL="1019007" defTabSz="1019007">
              <a:defRPr sz="2006"/>
            </a:lvl3pPr>
            <a:lvl4pPr marL="1528511" defTabSz="1019007">
              <a:defRPr sz="2006"/>
            </a:lvl4pPr>
            <a:lvl5pPr marL="2038015" defTabSz="1019007">
              <a:defRPr sz="2006"/>
            </a:lvl5pPr>
            <a:lvl6pPr marL="2547518" defTabSz="1019007">
              <a:defRPr sz="2006"/>
            </a:lvl6pPr>
            <a:lvl7pPr marL="3057022" defTabSz="1019007">
              <a:defRPr sz="2006"/>
            </a:lvl7pPr>
            <a:lvl8pPr marL="3566526" defTabSz="1019007">
              <a:defRPr sz="2006"/>
            </a:lvl8pPr>
            <a:lvl9pPr marL="4076029" defTabSz="1019007">
              <a:defRPr sz="2006"/>
            </a:lvl9pPr>
          </a:lstStyle>
          <a:p>
            <a:r>
              <a:rPr lang="ja-JP" altLang="en-US" sz="1200" dirty="0" smtClean="0"/>
              <a:t>右</a:t>
            </a:r>
            <a:r>
              <a:rPr lang="ja-JP" altLang="en-US" sz="1200" dirty="0"/>
              <a:t>の</a:t>
            </a:r>
            <a:r>
              <a:rPr lang="en-US" altLang="ja-JP" sz="1200" dirty="0"/>
              <a:t>QR</a:t>
            </a:r>
            <a:r>
              <a:rPr lang="ja-JP" altLang="en-US" sz="1200" dirty="0"/>
              <a:t>コードを</a:t>
            </a:r>
            <a:r>
              <a:rPr lang="ja-JP" altLang="en-US" sz="1200" dirty="0" smtClean="0"/>
              <a:t>読み込み、イベント名「衛星データ活用ビジネス創出ワークショップ」</a:t>
            </a:r>
            <a:endParaRPr lang="en-US" altLang="ja-JP" sz="1200" dirty="0" smtClean="0"/>
          </a:p>
          <a:p>
            <a:r>
              <a:rPr lang="ja-JP" altLang="en-US" sz="1200" dirty="0" smtClean="0"/>
              <a:t>を</a:t>
            </a:r>
            <a:r>
              <a:rPr lang="ja-JP" altLang="en-US" sz="1200" dirty="0"/>
              <a:t>選択し</a:t>
            </a:r>
            <a:r>
              <a:rPr lang="ja-JP" altLang="en-US" sz="1200" dirty="0" smtClean="0"/>
              <a:t>、必要</a:t>
            </a:r>
            <a:r>
              <a:rPr lang="ja-JP" altLang="en-US" sz="1200" dirty="0"/>
              <a:t>事項を</a:t>
            </a:r>
            <a:r>
              <a:rPr lang="ja-JP" altLang="en-US" sz="1200" dirty="0" smtClean="0"/>
              <a:t>記入。イベント</a:t>
            </a:r>
            <a:r>
              <a:rPr lang="ja-JP" altLang="en-US" sz="1200" dirty="0"/>
              <a:t>番号１、２に</a:t>
            </a:r>
            <a:r>
              <a:rPr lang="ja-JP" altLang="en-US" sz="1200" dirty="0" smtClean="0"/>
              <a:t>ついて参加</a:t>
            </a:r>
            <a:r>
              <a:rPr lang="en-US" altLang="ja-JP" sz="1200" dirty="0"/>
              <a:t>/</a:t>
            </a:r>
            <a:r>
              <a:rPr lang="ja-JP" altLang="en-US" sz="1200" dirty="0"/>
              <a:t>不参加</a:t>
            </a:r>
            <a:r>
              <a:rPr lang="ja-JP" altLang="en-US" sz="1200" dirty="0" smtClean="0"/>
              <a:t>を選択。３、４</a:t>
            </a:r>
            <a:endParaRPr lang="en-US" altLang="ja-JP" sz="1200" dirty="0" smtClean="0"/>
          </a:p>
          <a:p>
            <a:r>
              <a:rPr lang="ja-JP" altLang="en-US" sz="1200" dirty="0" smtClean="0"/>
              <a:t>は入力不要。</a:t>
            </a:r>
            <a:r>
              <a:rPr lang="en-US" altLang="ja-JP" sz="1200" dirty="0" smtClean="0"/>
              <a:t>【</a:t>
            </a:r>
            <a:r>
              <a:rPr lang="ja-JP" altLang="en-US" sz="1200" dirty="0" smtClean="0"/>
              <a:t>イベント</a:t>
            </a:r>
            <a:r>
              <a:rPr lang="ja-JP" altLang="en-US" sz="1200" dirty="0"/>
              <a:t>番号</a:t>
            </a:r>
            <a:r>
              <a:rPr lang="ja-JP" altLang="en-US" sz="1200" dirty="0" smtClean="0"/>
              <a:t>１：ｾﾐﾅｰ～ﾜｰｸｼｮｯﾌﾟ</a:t>
            </a:r>
            <a:r>
              <a:rPr lang="en-US" altLang="ja-JP" sz="1200" dirty="0" smtClean="0"/>
              <a:t>】【</a:t>
            </a:r>
            <a:r>
              <a:rPr lang="ja-JP" altLang="en-US" sz="1200" dirty="0" smtClean="0"/>
              <a:t>イベント</a:t>
            </a:r>
            <a:r>
              <a:rPr lang="ja-JP" altLang="en-US" sz="1200" dirty="0"/>
              <a:t>番号２</a:t>
            </a:r>
            <a:r>
              <a:rPr lang="ja-JP" altLang="en-US" sz="1200" dirty="0" smtClean="0"/>
              <a:t>：ﾈｯﾄﾜｰｷﾝｸﾞ</a:t>
            </a:r>
            <a:r>
              <a:rPr lang="en-US" altLang="ja-JP" sz="1200" dirty="0" smtClean="0"/>
              <a:t>】</a:t>
            </a:r>
            <a:endParaRPr lang="en-US" altLang="ja-JP" sz="1200" dirty="0"/>
          </a:p>
        </p:txBody>
      </p:sp>
      <p:pic>
        <p:nvPicPr>
          <p:cNvPr id="67" name="図 6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178" t="8075" r="8027" b="8582"/>
          <a:stretch/>
        </p:blipFill>
        <p:spPr>
          <a:xfrm>
            <a:off x="6950661" y="9895670"/>
            <a:ext cx="515922" cy="513148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-5179" y="250519"/>
            <a:ext cx="756485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kumimoji="1" lang="ja-JP" altLang="en-US" sz="4400" b="1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衛星データを活用した</a:t>
            </a:r>
            <a:endParaRPr kumimoji="1" lang="en-US" altLang="ja-JP" sz="4400" b="1" dirty="0" smtClean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>
              <a:lnSpc>
                <a:spcPts val="4500"/>
              </a:lnSpc>
            </a:pPr>
            <a:r>
              <a:rPr lang="ja-JP" altLang="en-US" sz="4400" b="1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ビジネス創出ワークショップ</a:t>
            </a:r>
            <a:endParaRPr kumimoji="1" lang="ja-JP" altLang="en-US" sz="44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-10357" y="1644485"/>
            <a:ext cx="75648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4400" b="1" dirty="0" smtClean="0">
                <a:solidFill>
                  <a:srgbClr val="FFFF00"/>
                </a:solidFill>
              </a:rPr>
              <a:t>３</a:t>
            </a:r>
            <a:r>
              <a:rPr lang="ja-JP" altLang="ja-JP" sz="3200" b="1" dirty="0" smtClean="0">
                <a:solidFill>
                  <a:srgbClr val="FFFF00"/>
                </a:solidFill>
              </a:rPr>
              <a:t>月</a:t>
            </a:r>
            <a:r>
              <a:rPr lang="ja-JP" altLang="en-US" sz="4400" b="1" dirty="0" smtClean="0">
                <a:solidFill>
                  <a:srgbClr val="FFFF00"/>
                </a:solidFill>
              </a:rPr>
              <a:t>１４</a:t>
            </a:r>
            <a:r>
              <a:rPr lang="ja-JP" altLang="ja-JP" sz="3200" b="1" dirty="0" smtClean="0">
                <a:solidFill>
                  <a:srgbClr val="FFFF00"/>
                </a:solidFill>
              </a:rPr>
              <a:t>日</a:t>
            </a:r>
            <a:r>
              <a:rPr lang="ja-JP" altLang="en-US" sz="4000" b="1" dirty="0" smtClean="0">
                <a:solidFill>
                  <a:srgbClr val="FFFF00"/>
                </a:solidFill>
              </a:rPr>
              <a:t>（木）</a:t>
            </a:r>
            <a:r>
              <a:rPr lang="en-US" altLang="ja-JP" sz="4000" b="1" dirty="0" smtClean="0">
                <a:solidFill>
                  <a:srgbClr val="FFFF00"/>
                </a:solidFill>
              </a:rPr>
              <a:t>13:00</a:t>
            </a:r>
            <a:r>
              <a:rPr lang="ja-JP" altLang="ja-JP" sz="4000" b="1" dirty="0" smtClean="0">
                <a:solidFill>
                  <a:srgbClr val="FFFF00"/>
                </a:solidFill>
              </a:rPr>
              <a:t>～</a:t>
            </a:r>
            <a:r>
              <a:rPr lang="en-US" altLang="ja-JP" sz="4000" b="1" dirty="0" smtClean="0">
                <a:solidFill>
                  <a:srgbClr val="FFFF00"/>
                </a:solidFill>
              </a:rPr>
              <a:t>17:00</a:t>
            </a:r>
            <a:r>
              <a:rPr lang="ja-JP" altLang="ja-JP" sz="3600" b="1" dirty="0">
                <a:solidFill>
                  <a:srgbClr val="FFFF00"/>
                </a:solidFill>
              </a:rPr>
              <a:t>　</a:t>
            </a:r>
            <a:endParaRPr lang="en-US" altLang="ja-JP" sz="3600" b="1" dirty="0" smtClean="0">
              <a:solidFill>
                <a:srgbClr val="FFFF00"/>
              </a:solidFill>
            </a:endParaRPr>
          </a:p>
          <a:p>
            <a:pPr algn="ctr"/>
            <a:r>
              <a:rPr lang="en-US" altLang="ja-JP" sz="2000" dirty="0" smtClean="0">
                <a:solidFill>
                  <a:srgbClr val="FFFF00"/>
                </a:solidFill>
              </a:rPr>
              <a:t>  </a:t>
            </a:r>
            <a:r>
              <a:rPr lang="ja-JP" altLang="ja-JP" sz="2000" dirty="0" smtClean="0">
                <a:solidFill>
                  <a:srgbClr val="FFFF00"/>
                </a:solidFill>
              </a:rPr>
              <a:t>中小</a:t>
            </a:r>
            <a:r>
              <a:rPr lang="ja-JP" altLang="ja-JP" sz="2000" dirty="0">
                <a:solidFill>
                  <a:srgbClr val="FFFF00"/>
                </a:solidFill>
              </a:rPr>
              <a:t>企業振興センター</a:t>
            </a:r>
            <a:r>
              <a:rPr lang="en-US" altLang="ja-JP" sz="2000" dirty="0">
                <a:solidFill>
                  <a:srgbClr val="FFFF00"/>
                </a:solidFill>
              </a:rPr>
              <a:t> 401</a:t>
            </a:r>
            <a:r>
              <a:rPr lang="ja-JP" altLang="en-US" sz="2000" dirty="0">
                <a:solidFill>
                  <a:srgbClr val="FFFF00"/>
                </a:solidFill>
              </a:rPr>
              <a:t>会議</a:t>
            </a:r>
            <a:r>
              <a:rPr lang="ja-JP" altLang="ja-JP" sz="2000" dirty="0">
                <a:solidFill>
                  <a:srgbClr val="FFFF00"/>
                </a:solidFill>
              </a:rPr>
              <a:t>室</a:t>
            </a:r>
            <a:r>
              <a:rPr lang="ja-JP" altLang="ja-JP" sz="1800" dirty="0">
                <a:solidFill>
                  <a:srgbClr val="FFFF00"/>
                </a:solidFill>
              </a:rPr>
              <a:t>（福岡市博多区吉塚本町</a:t>
            </a:r>
            <a:r>
              <a:rPr lang="en-US" altLang="ja-JP" sz="1800" dirty="0">
                <a:solidFill>
                  <a:srgbClr val="FFFF00"/>
                </a:solidFill>
              </a:rPr>
              <a:t>9</a:t>
            </a:r>
            <a:r>
              <a:rPr lang="ja-JP" altLang="en-US" sz="1800" dirty="0">
                <a:solidFill>
                  <a:srgbClr val="FFFF00"/>
                </a:solidFill>
              </a:rPr>
              <a:t>－</a:t>
            </a:r>
            <a:r>
              <a:rPr lang="en-US" altLang="ja-JP" sz="1800" dirty="0">
                <a:solidFill>
                  <a:srgbClr val="FFFF00"/>
                </a:solidFill>
              </a:rPr>
              <a:t>15</a:t>
            </a:r>
            <a:r>
              <a:rPr lang="ja-JP" altLang="ja-JP" sz="1800" dirty="0">
                <a:solidFill>
                  <a:srgbClr val="FFFF00"/>
                </a:solidFill>
              </a:rPr>
              <a:t>）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35468" y="3757042"/>
            <a:ext cx="7331074" cy="526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8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プログラム</a:t>
            </a:r>
            <a:r>
              <a:rPr lang="en-US" altLang="ja-JP" sz="18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endParaRPr kumimoji="1" lang="ja-JP" altLang="en-US" sz="1928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22000" y="4543703"/>
            <a:ext cx="7143411" cy="2611894"/>
            <a:chOff x="22000" y="3828079"/>
            <a:chExt cx="7143411" cy="2611894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22000" y="3828079"/>
              <a:ext cx="6637728" cy="2611894"/>
              <a:chOff x="22000" y="3775071"/>
              <a:chExt cx="6637728" cy="2611894"/>
            </a:xfrm>
          </p:grpSpPr>
          <p:sp>
            <p:nvSpPr>
              <p:cNvPr id="72" name="正方形/長方形 71"/>
              <p:cNvSpPr/>
              <p:nvPr/>
            </p:nvSpPr>
            <p:spPr>
              <a:xfrm>
                <a:off x="220678" y="3825020"/>
                <a:ext cx="6439050" cy="256194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ja-JP" altLang="ja-JP" sz="1400" dirty="0" smtClean="0"/>
                  <a:t>「</a:t>
                </a:r>
                <a:r>
                  <a:rPr lang="ja-JP" altLang="en-US" sz="1400" dirty="0"/>
                  <a:t>あなたならどう使う</a:t>
                </a:r>
                <a:r>
                  <a:rPr lang="ja-JP" altLang="en-US" sz="1400" dirty="0" smtClean="0"/>
                  <a:t>？衛星</a:t>
                </a:r>
                <a:r>
                  <a:rPr lang="ja-JP" altLang="en-US" sz="1400" dirty="0"/>
                  <a:t>データで見た地域の</a:t>
                </a:r>
                <a:r>
                  <a:rPr lang="ja-JP" altLang="en-US" sz="1400" dirty="0" smtClean="0"/>
                  <a:t>変化</a:t>
                </a:r>
                <a:endParaRPr lang="en-US" altLang="ja-JP" sz="1400" dirty="0" smtClean="0"/>
              </a:p>
              <a:p>
                <a:r>
                  <a:rPr lang="ja-JP" altLang="en-US" sz="1400" dirty="0"/>
                  <a:t>　</a:t>
                </a:r>
                <a:r>
                  <a:rPr lang="ja-JP" altLang="ja-JP" sz="1400" dirty="0" smtClean="0"/>
                  <a:t>～</a:t>
                </a:r>
                <a:r>
                  <a:rPr lang="ja-JP" altLang="ja-JP" sz="1400" dirty="0"/>
                  <a:t>衛星</a:t>
                </a:r>
                <a:r>
                  <a:rPr lang="ja-JP" altLang="ja-JP" sz="1400" dirty="0"/>
                  <a:t>データの現状と</a:t>
                </a:r>
                <a:r>
                  <a:rPr lang="ja-JP" altLang="ja-JP" sz="1400" dirty="0"/>
                  <a:t>これから～ 」</a:t>
                </a:r>
                <a:endParaRPr lang="ja-JP" altLang="ja-JP" sz="1400" dirty="0"/>
              </a:p>
              <a:p>
                <a:r>
                  <a:rPr lang="ja-JP" altLang="ja-JP" sz="1400" dirty="0"/>
                  <a:t>　　</a:t>
                </a:r>
                <a:r>
                  <a:rPr lang="ja-JP" altLang="ja-JP" sz="1400" dirty="0" smtClean="0"/>
                  <a:t>衛星</a:t>
                </a:r>
                <a:r>
                  <a:rPr lang="ja-JP" altLang="ja-JP" sz="1400" dirty="0"/>
                  <a:t>データサービス企画（株</a:t>
                </a:r>
                <a:r>
                  <a:rPr lang="ja-JP" altLang="ja-JP" sz="1400" dirty="0" smtClean="0"/>
                  <a:t>）</a:t>
                </a:r>
                <a:r>
                  <a:rPr lang="ja-JP" altLang="en-US" sz="1400" dirty="0" smtClean="0"/>
                  <a:t>　</a:t>
                </a:r>
                <a:r>
                  <a:rPr lang="ja-JP" altLang="ja-JP" sz="1400" dirty="0" smtClean="0"/>
                  <a:t>代表</a:t>
                </a:r>
                <a:r>
                  <a:rPr lang="ja-JP" altLang="ja-JP" sz="1400" dirty="0"/>
                  <a:t>取締役社長　外口 靖 </a:t>
                </a:r>
                <a:r>
                  <a:rPr lang="ja-JP" altLang="ja-JP" sz="1400" dirty="0" smtClean="0"/>
                  <a:t>氏</a:t>
                </a:r>
                <a:endParaRPr lang="en-US" altLang="ja-JP" sz="1400" dirty="0" smtClean="0"/>
              </a:p>
              <a:p>
                <a:endParaRPr lang="ja-JP" altLang="ja-JP" sz="1200" dirty="0"/>
              </a:p>
              <a:p>
                <a:r>
                  <a:rPr lang="ja-JP" altLang="ja-JP" sz="1400" dirty="0"/>
                  <a:t>「衛星データ活用最前線</a:t>
                </a:r>
                <a:r>
                  <a:rPr lang="ja-JP" altLang="en-US" sz="1400" dirty="0"/>
                  <a:t>　</a:t>
                </a:r>
                <a:r>
                  <a:rPr lang="ja-JP" altLang="ja-JP" sz="1400" dirty="0"/>
                  <a:t>～ビジネスへのアプローチ～」</a:t>
                </a:r>
                <a:endParaRPr lang="en-US" altLang="ja-JP" sz="1400" dirty="0"/>
              </a:p>
              <a:p>
                <a:r>
                  <a:rPr lang="ja-JP" altLang="en-US" sz="1400" dirty="0"/>
                  <a:t>　</a:t>
                </a:r>
                <a:r>
                  <a:rPr lang="ja-JP" altLang="ja-JP" sz="1400" dirty="0"/>
                  <a:t>（株）</a:t>
                </a:r>
                <a:r>
                  <a:rPr lang="en-US" altLang="ja-JP" sz="1400" dirty="0"/>
                  <a:t>SPACE SHIFT</a:t>
                </a:r>
                <a:r>
                  <a:rPr lang="ja-JP" altLang="ja-JP" sz="1400" dirty="0"/>
                  <a:t>　代表取締役　金本 成生 氏</a:t>
                </a:r>
                <a:endParaRPr lang="en-US" altLang="ja-JP" sz="1400" dirty="0"/>
              </a:p>
              <a:p>
                <a:endParaRPr kumimoji="1" lang="ja-JP" altLang="en-US" sz="1600" b="1" dirty="0"/>
              </a:p>
            </p:txBody>
          </p:sp>
          <p:sp>
            <p:nvSpPr>
              <p:cNvPr id="73" name="正方形/長方形 72"/>
              <p:cNvSpPr/>
              <p:nvPr/>
            </p:nvSpPr>
            <p:spPr>
              <a:xfrm>
                <a:off x="22000" y="3775071"/>
                <a:ext cx="3927147" cy="79103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ja-JP" altLang="en-US" sz="18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 </a:t>
                </a:r>
                <a:r>
                  <a:rPr lang="ja-JP" altLang="en-US" sz="1800" b="1" dirty="0" smtClean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★セミナー★　</a:t>
                </a:r>
                <a:r>
                  <a:rPr lang="en-US" altLang="ja-JP" sz="1800" b="1" dirty="0" smtClean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13:10</a:t>
                </a:r>
                <a:r>
                  <a:rPr lang="ja-JP" altLang="en-US" sz="1800" b="1" dirty="0" smtClean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～</a:t>
                </a:r>
                <a:r>
                  <a:rPr lang="en-US" altLang="ja-JP" sz="1800" b="1" dirty="0" smtClean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14:15</a:t>
                </a:r>
                <a:endParaRPr lang="ja-JP" altLang="en-US" sz="18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  <p:pic>
          <p:nvPicPr>
            <p:cNvPr id="74" name="図形 2"/>
            <p:cNvPicPr/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41" r="20570" b="16851"/>
            <a:stretch/>
          </p:blipFill>
          <p:spPr bwMode="auto">
            <a:xfrm>
              <a:off x="6473020" y="4038439"/>
              <a:ext cx="692391" cy="874374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5" name="図 74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88260" y="5035840"/>
              <a:ext cx="675330" cy="874375"/>
            </a:xfrm>
            <a:prstGeom prst="rect">
              <a:avLst/>
            </a:prstGeom>
          </p:spPr>
        </p:pic>
      </p:grpSp>
      <p:grpSp>
        <p:nvGrpSpPr>
          <p:cNvPr id="77" name="グループ化 76"/>
          <p:cNvGrpSpPr/>
          <p:nvPr/>
        </p:nvGrpSpPr>
        <p:grpSpPr>
          <a:xfrm>
            <a:off x="97369" y="7313682"/>
            <a:ext cx="7369173" cy="1372600"/>
            <a:chOff x="135468" y="7823800"/>
            <a:chExt cx="7497689" cy="1372600"/>
          </a:xfrm>
        </p:grpSpPr>
        <p:sp>
          <p:nvSpPr>
            <p:cNvPr id="78" name="正方形/長方形 77"/>
            <p:cNvSpPr/>
            <p:nvPr/>
          </p:nvSpPr>
          <p:spPr>
            <a:xfrm>
              <a:off x="359438" y="8307088"/>
              <a:ext cx="6994328" cy="8893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400" dirty="0" smtClean="0"/>
                <a:t>衛星</a:t>
              </a:r>
              <a:r>
                <a:rPr lang="ja-JP" altLang="en-US" sz="1400" dirty="0"/>
                <a:t>データを活用したサービスを「使う側」と「開発・提供する側」の参加者を各グループ</a:t>
              </a:r>
              <a:r>
                <a:rPr lang="ja-JP" altLang="en-US" sz="1400" dirty="0" smtClean="0"/>
                <a:t>に配置</a:t>
              </a:r>
              <a:r>
                <a:rPr lang="ja-JP" altLang="en-US" sz="1400" dirty="0"/>
                <a:t>して、「使う側」が持つ課題について「開発・提供する側」を交えて衛星データ等を活用して解決する方法、ビジネス化についてフレームワークに沿って議論し、具体的なサービスのビジネス創出</a:t>
              </a:r>
              <a:r>
                <a:rPr lang="ja-JP" altLang="en-US" sz="1400" dirty="0" smtClean="0"/>
                <a:t>を体験　</a:t>
              </a:r>
              <a:endParaRPr lang="en-US" altLang="ja-JP" sz="1400" dirty="0" smtClean="0"/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135468" y="7823800"/>
              <a:ext cx="7497689" cy="5705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800" b="1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★ワークショップ★ </a:t>
              </a:r>
              <a:r>
                <a:rPr lang="en-US" altLang="ja-JP" sz="1800" b="1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14:45</a:t>
              </a:r>
              <a:r>
                <a:rPr lang="ja-JP" altLang="en-US" sz="18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～</a:t>
              </a:r>
              <a:r>
                <a:rPr lang="en-US" altLang="ja-JP" sz="1800" b="1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17:00</a:t>
              </a:r>
              <a:r>
                <a:rPr lang="ja-JP" altLang="en-US" sz="1800" b="1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 </a:t>
              </a:r>
              <a:endParaRPr lang="ja-JP" altLang="en-US" sz="18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83611" y="6423980"/>
            <a:ext cx="7382932" cy="1107956"/>
            <a:chOff x="312211" y="2558868"/>
            <a:chExt cx="7382932" cy="1107956"/>
          </a:xfrm>
        </p:grpSpPr>
        <p:sp>
          <p:nvSpPr>
            <p:cNvPr id="85" name="正方形/長方形 84"/>
            <p:cNvSpPr/>
            <p:nvPr/>
          </p:nvSpPr>
          <p:spPr>
            <a:xfrm>
              <a:off x="378169" y="2981968"/>
              <a:ext cx="7316974" cy="6848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ja-JP" sz="1400" dirty="0" smtClean="0"/>
            </a:p>
            <a:p>
              <a:r>
                <a:rPr lang="ja-JP" altLang="en-US" sz="1400" dirty="0" smtClean="0"/>
                <a:t>・</a:t>
              </a:r>
              <a:r>
                <a:rPr lang="ja-JP" altLang="ja-JP" sz="1400" dirty="0" smtClean="0"/>
                <a:t>「衛星データを活用した“デジタル流域地図”の開発」</a:t>
              </a:r>
              <a:r>
                <a:rPr lang="ja-JP" altLang="en-US" sz="1400" dirty="0" smtClean="0"/>
                <a:t>　　　　</a:t>
              </a:r>
              <a:r>
                <a:rPr lang="ja-JP" altLang="ja-JP" sz="1400" dirty="0" smtClean="0"/>
                <a:t>（</a:t>
              </a:r>
              <a:r>
                <a:rPr lang="ja-JP" altLang="ja-JP" sz="1400" dirty="0"/>
                <a:t>株）</a:t>
              </a:r>
              <a:r>
                <a:rPr lang="ja-JP" altLang="ja-JP" sz="1400" dirty="0" smtClean="0"/>
                <a:t>ヤマップ</a:t>
              </a:r>
              <a:endParaRPr lang="en-US" altLang="ja-JP" sz="1400" dirty="0"/>
            </a:p>
            <a:p>
              <a:r>
                <a:rPr lang="ja-JP" altLang="en-US" sz="1400" dirty="0" smtClean="0"/>
                <a:t>・</a:t>
              </a:r>
              <a:r>
                <a:rPr lang="ja-JP" altLang="ja-JP" sz="1400" dirty="0" smtClean="0"/>
                <a:t>「</a:t>
              </a:r>
              <a:r>
                <a:rPr lang="ja-JP" altLang="ja-JP" sz="1400" dirty="0"/>
                <a:t>衛星データを活用した“農作物生産量予測モデル”の構築</a:t>
              </a:r>
              <a:r>
                <a:rPr lang="ja-JP" altLang="ja-JP" sz="1400" dirty="0" smtClean="0"/>
                <a:t>」</a:t>
              </a:r>
              <a:r>
                <a:rPr lang="ja-JP" altLang="en-US" sz="1400" dirty="0" smtClean="0"/>
                <a:t>　</a:t>
              </a:r>
              <a:r>
                <a:rPr lang="ja-JP" altLang="ja-JP" sz="1400" dirty="0" smtClean="0"/>
                <a:t>（</a:t>
              </a:r>
              <a:r>
                <a:rPr lang="ja-JP" altLang="ja-JP" sz="1400" dirty="0"/>
                <a:t>株）フュージック</a:t>
              </a:r>
            </a:p>
            <a:p>
              <a:pPr algn="ctr"/>
              <a:endParaRPr kumimoji="1" lang="ja-JP" altLang="en-US" sz="1800" b="1" dirty="0"/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312211" y="2558868"/>
              <a:ext cx="5150998" cy="5705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800" b="1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★</a:t>
              </a:r>
              <a:r>
                <a:rPr lang="ja-JP" altLang="ja-JP" sz="1800" b="1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取組事例紹介</a:t>
              </a:r>
              <a:r>
                <a:rPr lang="ja-JP" altLang="en-US" sz="1800" b="1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★ </a:t>
              </a:r>
              <a:r>
                <a:rPr lang="en-US" altLang="ja-JP" sz="1800" b="1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1</a:t>
              </a:r>
              <a:r>
                <a:rPr lang="en-US" altLang="ja-JP" sz="18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4:15</a:t>
              </a:r>
              <a:r>
                <a:rPr lang="ja-JP" altLang="en-US" sz="1800" b="1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～</a:t>
              </a:r>
              <a:r>
                <a:rPr lang="en-US" altLang="ja-JP" sz="1800" b="1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14:35</a:t>
              </a:r>
              <a:r>
                <a:rPr lang="ja-JP" altLang="en-US" sz="1800" b="1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 </a:t>
              </a:r>
              <a:endParaRPr lang="ja-JP" altLang="en-US" sz="18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sp>
        <p:nvSpPr>
          <p:cNvPr id="89" name="正方形/長方形 88"/>
          <p:cNvSpPr/>
          <p:nvPr/>
        </p:nvSpPr>
        <p:spPr>
          <a:xfrm>
            <a:off x="236011" y="3186304"/>
            <a:ext cx="2464572" cy="5705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sz="1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85317" y="4160721"/>
            <a:ext cx="3900642" cy="6833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8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オープニング　</a:t>
            </a:r>
            <a:r>
              <a:rPr lang="en-US" altLang="ja-JP" sz="18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13:00</a:t>
            </a:r>
            <a:r>
              <a:rPr lang="ja-JP" altLang="en-US" sz="18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lang="en-US" altLang="ja-JP" sz="18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13:10</a:t>
            </a:r>
            <a:r>
              <a:rPr lang="ja-JP" altLang="en-US" sz="1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18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</a:t>
            </a:r>
            <a:endParaRPr lang="ja-JP" altLang="en-US" sz="1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72383" y="9043123"/>
            <a:ext cx="7276685" cy="711125"/>
          </a:xfrm>
          <a:prstGeom prst="roundRect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28"/>
          </a:p>
        </p:txBody>
      </p:sp>
      <p:grpSp>
        <p:nvGrpSpPr>
          <p:cNvPr id="17" name="グループ化 16"/>
          <p:cNvGrpSpPr/>
          <p:nvPr/>
        </p:nvGrpSpPr>
        <p:grpSpPr>
          <a:xfrm>
            <a:off x="265643" y="9024703"/>
            <a:ext cx="7200900" cy="752693"/>
            <a:chOff x="349523" y="4741647"/>
            <a:chExt cx="7200900" cy="752693"/>
          </a:xfrm>
          <a:noFill/>
        </p:grpSpPr>
        <p:sp>
          <p:nvSpPr>
            <p:cNvPr id="87" name="正方形/長方形 86"/>
            <p:cNvSpPr/>
            <p:nvPr/>
          </p:nvSpPr>
          <p:spPr>
            <a:xfrm>
              <a:off x="349523" y="4741647"/>
              <a:ext cx="7200900" cy="4581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800" b="1" dirty="0" smtClean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ネットワーキング　</a:t>
              </a:r>
              <a:r>
                <a:rPr lang="en-US" altLang="ja-JP" sz="1800" b="1" dirty="0" smtClean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17:15</a:t>
              </a:r>
              <a:r>
                <a:rPr lang="ja-JP" altLang="en-US" sz="1800" b="1" dirty="0" smtClean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～</a:t>
              </a:r>
              <a:r>
                <a:rPr lang="en-US" altLang="ja-JP" sz="1800" b="1" dirty="0" smtClean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19:00</a:t>
              </a:r>
              <a:r>
                <a:rPr lang="ja-JP" altLang="en-US" sz="1800" b="1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　</a:t>
              </a:r>
              <a:r>
                <a:rPr lang="ja-JP" altLang="en-US" sz="1800" b="1" dirty="0" smtClean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　</a:t>
              </a:r>
              <a:endParaRPr lang="ja-JP" altLang="en-US" sz="18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532340" y="5042862"/>
              <a:ext cx="5435602" cy="45147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400" dirty="0">
                  <a:solidFill>
                    <a:schemeClr val="bg1"/>
                  </a:solidFill>
                </a:rPr>
                <a:t>登壇者</a:t>
              </a:r>
              <a:r>
                <a:rPr lang="ja-JP" altLang="en-US" sz="1400" dirty="0" smtClean="0">
                  <a:solidFill>
                    <a:schemeClr val="bg1"/>
                  </a:solidFill>
                </a:rPr>
                <a:t>・</a:t>
              </a:r>
              <a:r>
                <a:rPr lang="ja-JP" altLang="en-US" sz="1400" dirty="0">
                  <a:solidFill>
                    <a:schemeClr val="bg1"/>
                  </a:solidFill>
                </a:rPr>
                <a:t>参加者</a:t>
              </a:r>
              <a:r>
                <a:rPr lang="ja-JP" altLang="en-US" sz="1400" dirty="0" smtClean="0">
                  <a:solidFill>
                    <a:schemeClr val="bg1"/>
                  </a:solidFill>
                </a:rPr>
                <a:t>の</a:t>
              </a:r>
              <a:r>
                <a:rPr lang="ja-JP" altLang="en-US" sz="1400" dirty="0">
                  <a:solidFill>
                    <a:schemeClr val="bg1"/>
                  </a:solidFill>
                </a:rPr>
                <a:t>交流会　　</a:t>
              </a:r>
              <a:r>
                <a:rPr lang="en-US" altLang="ja-JP" sz="1200" dirty="0">
                  <a:solidFill>
                    <a:schemeClr val="bg1"/>
                  </a:solidFill>
                </a:rPr>
                <a:t>※</a:t>
              </a:r>
              <a:r>
                <a:rPr lang="ja-JP" altLang="en-US" sz="1200" dirty="0">
                  <a:solidFill>
                    <a:schemeClr val="bg1"/>
                  </a:solidFill>
                </a:rPr>
                <a:t>会費</a:t>
              </a:r>
              <a:r>
                <a:rPr lang="ja-JP" altLang="en-US" sz="1200" dirty="0" smtClean="0">
                  <a:solidFill>
                    <a:schemeClr val="bg1"/>
                  </a:solidFill>
                </a:rPr>
                <a:t>：１，０００円</a:t>
              </a:r>
              <a:r>
                <a:rPr lang="en-US" altLang="ja-JP" sz="1200" dirty="0">
                  <a:solidFill>
                    <a:schemeClr val="bg1"/>
                  </a:solidFill>
                </a:rPr>
                <a:t>/</a:t>
              </a:r>
              <a:r>
                <a:rPr lang="ja-JP" altLang="en-US" sz="1200" dirty="0">
                  <a:solidFill>
                    <a:schemeClr val="bg1"/>
                  </a:solidFill>
                </a:rPr>
                <a:t>人　（立食形式）</a:t>
              </a:r>
              <a:endParaRPr kumimoji="1" lang="ja-JP" altLang="en-US" sz="1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7" name="図 26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932" y="8928016"/>
            <a:ext cx="931650" cy="931650"/>
          </a:xfrm>
          <a:prstGeom prst="rect">
            <a:avLst/>
          </a:prstGeom>
        </p:spPr>
      </p:pic>
      <p:sp>
        <p:nvSpPr>
          <p:cNvPr id="34" name="正方形/長方形 33"/>
          <p:cNvSpPr/>
          <p:nvPr/>
        </p:nvSpPr>
        <p:spPr>
          <a:xfrm>
            <a:off x="1" y="2861164"/>
            <a:ext cx="7533392" cy="6833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9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衛星データの基礎から衛星データ活用ビジネスの</a:t>
            </a:r>
            <a:r>
              <a:rPr lang="ja-JP" altLang="en-US" sz="19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最前線</a:t>
            </a:r>
            <a:r>
              <a:rPr lang="ja-JP" altLang="en-US" sz="19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まで</a:t>
            </a:r>
            <a:r>
              <a:rPr lang="ja-JP" altLang="en-US" sz="19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を学ぶ！</a:t>
            </a:r>
            <a:endParaRPr lang="en-US" altLang="ja-JP" sz="1900" b="1" i="1" dirty="0" smtClean="0">
              <a:solidFill>
                <a:schemeClr val="accent4">
                  <a:lumMod val="40000"/>
                  <a:lumOff val="6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9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衛星データを活用した</a:t>
            </a:r>
            <a:r>
              <a:rPr lang="ja-JP" altLang="en-US" sz="19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サービスの</a:t>
            </a:r>
            <a:r>
              <a:rPr lang="ja-JP" altLang="en-US" sz="19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ビジネス創出を</a:t>
            </a:r>
            <a:r>
              <a:rPr lang="ja-JP" altLang="en-US" sz="19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体験！</a:t>
            </a:r>
            <a:r>
              <a:rPr lang="ja-JP" altLang="en-US" sz="19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9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lang="ja-JP" altLang="en-US" sz="1900" b="1" i="1" dirty="0">
              <a:solidFill>
                <a:schemeClr val="accent4">
                  <a:lumMod val="40000"/>
                  <a:lumOff val="6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866093" y="7462846"/>
            <a:ext cx="2891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schemeClr val="bg1"/>
                </a:solidFill>
              </a:rPr>
              <a:t>&lt;</a:t>
            </a:r>
            <a:r>
              <a:rPr lang="ja-JP" altLang="en-US" sz="1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企画・運営　（株）</a:t>
            </a:r>
            <a:r>
              <a:rPr lang="en-US" altLang="ja-JP" sz="1400" dirty="0" err="1">
                <a:solidFill>
                  <a:schemeClr val="bg1"/>
                </a:solidFill>
              </a:rPr>
              <a:t>minsora</a:t>
            </a:r>
            <a:r>
              <a:rPr lang="en-US" altLang="ja-JP" sz="1400" dirty="0">
                <a:solidFill>
                  <a:schemeClr val="bg1"/>
                </a:solidFill>
              </a:rPr>
              <a:t>&gt;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306" y="3580307"/>
            <a:ext cx="1689292" cy="1684881"/>
          </a:xfrm>
          <a:prstGeom prst="rect">
            <a:avLst/>
          </a:prstGeom>
        </p:spPr>
      </p:pic>
      <p:sp>
        <p:nvSpPr>
          <p:cNvPr id="29" name="テキスト ボックス 28"/>
          <p:cNvSpPr txBox="1"/>
          <p:nvPr/>
        </p:nvSpPr>
        <p:spPr>
          <a:xfrm>
            <a:off x="4641345" y="3957615"/>
            <a:ext cx="1857513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事前登録制</a:t>
            </a:r>
            <a:endParaRPr lang="en-US" altLang="ja-JP" sz="20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800" b="1" u="sng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参加無料</a:t>
            </a:r>
            <a:endParaRPr lang="en-US" altLang="ja-JP" sz="1800" b="1" u="sng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800" b="1" u="sng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先着</a:t>
            </a:r>
            <a:r>
              <a:rPr lang="en-US" altLang="ja-JP" sz="1800" b="1" u="sng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30</a:t>
            </a:r>
            <a:r>
              <a:rPr lang="ja-JP" altLang="en-US" sz="1800" b="1" u="sng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名</a:t>
            </a:r>
            <a:r>
              <a:rPr lang="en-US" altLang="ja-JP" sz="1800" b="1" u="sng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‼</a:t>
            </a:r>
            <a:endParaRPr lang="en-US" altLang="ja-JP" sz="1800" b="1" u="sng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314594" y="8645527"/>
            <a:ext cx="6848996" cy="323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dirty="0" smtClean="0">
                <a:solidFill>
                  <a:srgbClr val="FFFF99"/>
                </a:solidFill>
              </a:rPr>
              <a:t>※</a:t>
            </a:r>
            <a:r>
              <a:rPr lang="ja-JP" altLang="en-US" sz="1400" dirty="0" smtClean="0">
                <a:solidFill>
                  <a:srgbClr val="FFFF99"/>
                </a:solidFill>
              </a:rPr>
              <a:t>お申し込み後、運営会社より課題等についてヒアリングさせて頂きます</a:t>
            </a:r>
            <a:endParaRPr lang="en-US" altLang="ja-JP" sz="1400" dirty="0" smtClean="0">
              <a:solidFill>
                <a:srgbClr val="FFFF99"/>
              </a:solidFill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988" y="9071290"/>
            <a:ext cx="850532" cy="63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58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="" xmlns:a16="http://schemas.microsoft.com/office/drawing/2014/main" id="{F9507E74-22C5-48B2-9369-DF9B716FEBE0}"/>
              </a:ext>
            </a:extLst>
          </p:cNvPr>
          <p:cNvSpPr/>
          <p:nvPr/>
        </p:nvSpPr>
        <p:spPr>
          <a:xfrm>
            <a:off x="-28574" y="-13247"/>
            <a:ext cx="7588250" cy="45549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14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9FC9AA4E-54A7-43D1-A018-10B38A49D1BA}"/>
              </a:ext>
            </a:extLst>
          </p:cNvPr>
          <p:cNvSpPr txBox="1"/>
          <p:nvPr/>
        </p:nvSpPr>
        <p:spPr>
          <a:xfrm>
            <a:off x="-143376" y="51634"/>
            <a:ext cx="7727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衛星</a:t>
            </a:r>
            <a:r>
              <a:rPr lang="ja-JP" altLang="en-US" sz="18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データを活用したビジネス創出ワークショップ</a:t>
            </a:r>
            <a:r>
              <a:rPr lang="ja-JP" altLang="en-US" sz="18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kumimoji="1" lang="ja-JP" altLang="en-US" sz="18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開催詳細</a:t>
            </a:r>
            <a:endParaRPr kumimoji="1" lang="ja-JP" altLang="en-US" sz="18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="" xmlns:a16="http://schemas.microsoft.com/office/drawing/2014/main" id="{DA44F552-7911-47D4-AA82-DCE858F9D520}"/>
              </a:ext>
            </a:extLst>
          </p:cNvPr>
          <p:cNvSpPr txBox="1"/>
          <p:nvPr/>
        </p:nvSpPr>
        <p:spPr>
          <a:xfrm>
            <a:off x="105361" y="6596953"/>
            <a:ext cx="7478800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</a:t>
            </a:r>
            <a:r>
              <a:rPr kumimoji="1"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</a:t>
            </a:r>
            <a:r>
              <a:rPr kumimoji="1"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申込方法</a:t>
            </a:r>
            <a:r>
              <a:rPr kumimoji="1"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《</a:t>
            </a:r>
            <a:r>
              <a:rPr kumimoji="1" lang="ja-JP" altLang="en-US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完全事前登録制</a:t>
            </a:r>
            <a:r>
              <a:rPr kumimoji="1" lang="en-US" altLang="ja-JP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》</a:t>
            </a: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右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</a:t>
            </a:r>
            <a:r>
              <a:rPr lang="ja-JP" altLang="en-US" sz="1100" b="1" u="sng" dirty="0" smtClean="0">
                <a:solidFill>
                  <a:srgbClr val="F4A3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申込先リ</a:t>
            </a:r>
            <a:r>
              <a:rPr kumimoji="1" lang="ja-JP" altLang="en-US" sz="1100" b="1" u="sng" dirty="0" smtClean="0">
                <a:solidFill>
                  <a:srgbClr val="F4A3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ンク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のフォームから</a:t>
            </a:r>
            <a:r>
              <a:rPr kumimoji="1" lang="ja-JP" altLang="en-US" sz="11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イベント名「</a:t>
            </a:r>
            <a:r>
              <a:rPr lang="ja-JP" altLang="en-US" sz="11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衛星データ活用ビジネス創出ワークショップ</a:t>
            </a:r>
            <a:r>
              <a:rPr kumimoji="1" lang="ja-JP" altLang="en-US" sz="11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を選択し、必要事項を</a:t>
            </a:r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記入の上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ja-JP" altLang="en-US" sz="11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イベント番号１、２について参加</a:t>
            </a:r>
            <a:r>
              <a:rPr lang="en-US" altLang="ja-JP" sz="11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lang="ja-JP" altLang="en-US" sz="11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不参加をご選択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ください。</a:t>
            </a:r>
            <a:endParaRPr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イベント番号１：セミナー～ワークショップ</a:t>
            </a:r>
            <a:endParaRPr lang="en-US" altLang="ja-JP" sz="11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イベント番号２：ネットワーキング</a:t>
            </a:r>
            <a:endParaRPr lang="en-US" altLang="ja-JP" sz="11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en-US" altLang="ja-JP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イベント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番号３、４の入力は不要です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■参加要件</a:t>
            </a:r>
            <a:endParaRPr lang="en-US" altLang="ja-JP" sz="12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福岡県宇宙ビジネス研究会の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会員（会費：無料）であること。</a:t>
            </a:r>
          </a:p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入会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申し込み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右下</a:t>
            </a:r>
            <a:r>
              <a:rPr lang="ja-JP" altLang="en-US" sz="1100" b="1" u="sng" dirty="0">
                <a:solidFill>
                  <a:srgbClr val="F4A3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リンク先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フォームから可能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</a:t>
            </a:r>
            <a:r>
              <a:rPr kumimoji="1"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申込締切</a:t>
            </a:r>
            <a:endParaRPr kumimoji="1" lang="en-US" altLang="ja-JP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令和６年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月８日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金</a:t>
            </a:r>
            <a:r>
              <a:rPr lang="en-US" altLang="ja-JP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１７時まで</a:t>
            </a:r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■主催・お問合せ先</a:t>
            </a:r>
            <a:endParaRPr kumimoji="1" lang="en-US" altLang="ja-JP" sz="12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福岡県宇宙ビジネス研究会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福岡県商工部新産業振興課内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担　当：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村上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藤吉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ＴＥＬ：０９２－６４３－３４４５</a:t>
            </a:r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メール：</a:t>
            </a:r>
            <a:r>
              <a:rPr kumimoji="1" lang="en-US" altLang="ja-JP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hlinkClick r:id="rId2"/>
              </a:rPr>
              <a:t>info@robot-system.jp</a:t>
            </a:r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="" xmlns:a16="http://schemas.microsoft.com/office/drawing/2014/main" id="{88E17750-2A42-43AE-A206-5D2199C5269A}"/>
              </a:ext>
            </a:extLst>
          </p:cNvPr>
          <p:cNvSpPr txBox="1"/>
          <p:nvPr/>
        </p:nvSpPr>
        <p:spPr>
          <a:xfrm>
            <a:off x="105360" y="3064267"/>
            <a:ext cx="5685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■会場</a:t>
            </a:r>
            <a:r>
              <a:rPr kumimoji="1"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アクセス</a:t>
            </a:r>
            <a:endParaRPr kumimoji="1" lang="en-US" altLang="ja-JP" sz="12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福岡県中小企業振興</a:t>
            </a:r>
            <a:r>
              <a:rPr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センタービル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福岡市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博多区吉塚本町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9-15</a:t>
            </a:r>
            <a:endParaRPr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="" xmlns:a16="http://schemas.microsoft.com/office/drawing/2014/main" id="{B850E0B6-59C0-4A58-846E-2C843A103988}"/>
              </a:ext>
            </a:extLst>
          </p:cNvPr>
          <p:cNvSpPr/>
          <p:nvPr/>
        </p:nvSpPr>
        <p:spPr>
          <a:xfrm>
            <a:off x="0" y="10103123"/>
            <a:ext cx="7559675" cy="33579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511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当日の録画・録音及び</a:t>
            </a:r>
            <a:r>
              <a:rPr kumimoji="1" lang="en-US" altLang="ja-JP" sz="1511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SNS</a:t>
            </a:r>
            <a:r>
              <a:rPr kumimoji="1" lang="ja-JP" altLang="en-US" sz="1511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等へのアップロード・頒布等は固くお断りいたします。</a:t>
            </a:r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178" t="8075" r="8027" b="8582"/>
          <a:stretch/>
        </p:blipFill>
        <p:spPr>
          <a:xfrm>
            <a:off x="5481511" y="7523239"/>
            <a:ext cx="641694" cy="638243"/>
          </a:xfrm>
          <a:prstGeom prst="rect">
            <a:avLst/>
          </a:prstGeom>
        </p:spPr>
      </p:pic>
      <p:sp>
        <p:nvSpPr>
          <p:cNvPr id="31" name="テキスト ボックス 30"/>
          <p:cNvSpPr txBox="1"/>
          <p:nvPr/>
        </p:nvSpPr>
        <p:spPr>
          <a:xfrm>
            <a:off x="5174671" y="7280045"/>
            <a:ext cx="12553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▼</a:t>
            </a:r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申込先リンク</a:t>
            </a: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05361" y="478650"/>
            <a:ext cx="721412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■講演者</a:t>
            </a:r>
            <a:r>
              <a:rPr lang="ja-JP" altLang="en-US" sz="1200" b="1" dirty="0" smtClean="0">
                <a:solidFill>
                  <a:schemeClr val="bg2">
                    <a:lumMod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紹介</a:t>
            </a:r>
            <a:endParaRPr lang="en-US" altLang="ja-JP" sz="1200" b="1" dirty="0">
              <a:solidFill>
                <a:schemeClr val="bg2">
                  <a:lumMod val="1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○衛星データサービス企画㈱　代表取締役社長　外口 靖</a:t>
            </a:r>
            <a:r>
              <a:rPr lang="en-US" altLang="ja-JP" sz="1200" b="1" dirty="0">
                <a:solidFill>
                  <a:schemeClr val="bg2">
                    <a:lumMod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とぐち やすし</a:t>
            </a:r>
            <a:r>
              <a:rPr lang="en-US" altLang="ja-JP" sz="1200" b="1" dirty="0">
                <a:solidFill>
                  <a:schemeClr val="bg2">
                    <a:lumMod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氏　　</a:t>
            </a:r>
            <a:r>
              <a:rPr lang="ja-JP" altLang="en-US" sz="1400" b="1" dirty="0">
                <a:solidFill>
                  <a:schemeClr val="bg2">
                    <a:lumMod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400" b="1" dirty="0">
              <a:solidFill>
                <a:schemeClr val="bg2">
                  <a:lumMod val="1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4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○</a:t>
            </a:r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㈱</a:t>
            </a:r>
            <a:r>
              <a:rPr lang="en-US" altLang="ja-JP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SPACE SHIFT</a:t>
            </a:r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代表取締役　金本 成生</a:t>
            </a:r>
            <a:r>
              <a:rPr lang="en-US" altLang="ja-JP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かねもと なるお</a:t>
            </a:r>
            <a:r>
              <a:rPr lang="en-US" altLang="ja-JP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 </a:t>
            </a:r>
            <a:r>
              <a:rPr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氏</a:t>
            </a:r>
            <a:endParaRPr lang="en-US" altLang="ja-JP" sz="12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0" y="33706"/>
            <a:ext cx="184731" cy="38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691270" y="8479640"/>
            <a:ext cx="222217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▼</a:t>
            </a:r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宇宙ビジネス研究会</a:t>
            </a:r>
            <a:endParaRPr kumimoji="1"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050" dirty="0" err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への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入会申し込み</a:t>
            </a: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86444" y="932118"/>
            <a:ext cx="59102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2021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月、三菱電機㈱、㈱パスコ、アジア航測㈱、スカパーＪＳＡＴ㈱、日本工営㈱、（一財）リモート・センシング技術センターの出資により、衛星データサービス企画㈱を起業。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2024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月には、 ㈱三菱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UFJ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銀行からの新規出資を受け、国土・インフラの管理のみならず、金融や経済活動における衛星データ活用にも市場を広げるビジネスの事業化を目指している。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86444" y="2136367"/>
            <a:ext cx="57821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大学在籍中に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IT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事業を立ち上げ、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AI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WEB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システム、マーケティングに精通。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2009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年、宇宙ベンチャー㈱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SPACE SHIFT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を起業し、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SAR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等の衛星データと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AI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を組合せた自動解析技術を開発。総務省「宇宙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×ICT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」懇談会委員、産総研特任研究員、ニュースペース研究会副事務局長などを歴任。</a:t>
            </a:r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36" name="図形 2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41" r="20570" b="16851"/>
          <a:stretch/>
        </p:blipFill>
        <p:spPr bwMode="auto">
          <a:xfrm>
            <a:off x="6536927" y="754946"/>
            <a:ext cx="825968" cy="10430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図 3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167" y="2008962"/>
            <a:ext cx="805616" cy="1043061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622" y="8868634"/>
            <a:ext cx="791472" cy="791472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97493" y="3589604"/>
            <a:ext cx="4559477" cy="293109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0948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青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egoe　メイリオ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0C0">
            <a:alpha val="70000"/>
          </a:srgbClr>
        </a:solidFill>
        <a:ln>
          <a:solidFill>
            <a:schemeClr val="accent2">
              <a:lumMod val="50000"/>
            </a:schemeClr>
          </a:solidFill>
        </a:ln>
      </a:spPr>
      <a:bodyPr rtlCol="0" anchor="ctr"/>
      <a:lstStyle>
        <a:defPPr algn="ctr">
          <a:defRPr sz="1928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32.potx" id="{A2FFFB87-B135-4F6F-93C3-31EBF096B488}" vid="{48EE3F0C-4BC7-4324-B8FB-B9F6BD660F7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16学術会セミナー</Template>
  <TotalTime>0</TotalTime>
  <Words>454</Words>
  <Application>Microsoft Office PowerPoint</Application>
  <PresentationFormat>ユーザー設定</PresentationFormat>
  <Paragraphs>70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BIZ UDPゴシック</vt:lpstr>
      <vt:lpstr>BIZ UDゴシック</vt:lpstr>
      <vt:lpstr>ＭＳ Ｐゴシック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2015-04-28T11:50:18Z</dcterms:created>
  <dcterms:modified xsi:type="dcterms:W3CDTF">2024-02-29T02:33:01Z</dcterms:modified>
</cp:coreProperties>
</file>